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600" r:id="rId4"/>
    <p:sldId id="721" r:id="rId5"/>
    <p:sldId id="723" r:id="rId6"/>
    <p:sldId id="724" r:id="rId7"/>
    <p:sldId id="696" r:id="rId8"/>
    <p:sldId id="707" r:id="rId9"/>
    <p:sldId id="725" r:id="rId10"/>
    <p:sldId id="674" r:id="rId11"/>
    <p:sldId id="602"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600"/>
            <p14:sldId id="721"/>
            <p14:sldId id="723"/>
            <p14:sldId id="724"/>
            <p14:sldId id="696"/>
            <p14:sldId id="707"/>
            <p14:sldId id="725"/>
            <p14:sldId id="674"/>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6" autoAdjust="0"/>
    <p:restoredTop sz="96447" autoAdjust="0"/>
  </p:normalViewPr>
  <p:slideViewPr>
    <p:cSldViewPr snapToGrid="0">
      <p:cViewPr varScale="1">
        <p:scale>
          <a:sx n="110" d="100"/>
          <a:sy n="110" d="100"/>
        </p:scale>
        <p:origin x="804"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2020-11-02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superposition principle</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superposition principle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superposition principle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superposition principle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superposition principle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superposition principle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superposition principle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14.wmf"/><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7.m4a"/><Relationship Id="rId7" Type="http://schemas.openxmlformats.org/officeDocument/2006/relationships/image" Target="../media/image12.wmf"/><Relationship Id="rId2" Type="http://schemas.openxmlformats.org/officeDocument/2006/relationships/tags" Target="../tags/tag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7.m4a"/><Relationship Id="rId9" Type="http://schemas.openxmlformats.org/officeDocument/2006/relationships/image" Target="../media/image13.w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5" Type="http://schemas.openxmlformats.org/officeDocument/2006/relationships/image" Target="../media/image8.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8.1 The superposition principle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DA1F2452-D83D-4CAC-A306-FB0C1B576C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16402"/>
    </mc:Choice>
    <mc:Fallback>
      <p:transition spd="slow" advTm="16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Looking forward</a:t>
            </a:r>
            <a:endParaRPr lang="en-CA" dirty="0"/>
          </a:p>
        </p:txBody>
      </p:sp>
      <p:sp>
        <p:nvSpPr>
          <p:cNvPr id="3" name="Content Placeholder 2"/>
          <p:cNvSpPr>
            <a:spLocks noGrp="1"/>
          </p:cNvSpPr>
          <p:nvPr>
            <p:ph idx="1"/>
          </p:nvPr>
        </p:nvSpPr>
        <p:spPr/>
        <p:txBody>
          <a:bodyPr/>
          <a:lstStyle/>
          <a:p>
            <a:r>
              <a:rPr lang="en-US" dirty="0"/>
              <a:t>Consequently, we will look at linear maps and linear operators:</a:t>
            </a:r>
          </a:p>
          <a:p>
            <a:pPr marL="0" indent="0" algn="ctr">
              <a:buNone/>
            </a:pP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Symbol" panose="05050102010706020507" pitchFamily="18" charset="2"/>
              </a:rPr>
              <a:t>a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b </a:t>
            </a:r>
            <a:r>
              <a:rPr lang="en-US" b="1" dirty="0">
                <a:latin typeface="Times New Roman" panose="02020603050405020304" pitchFamily="18" charset="0"/>
              </a:rPr>
              <a:t>v</a:t>
            </a:r>
            <a:r>
              <a:rPr lang="en-US" dirty="0">
                <a:latin typeface="Times New Roman" panose="02020603050405020304" pitchFamily="18" charset="0"/>
              </a:rPr>
              <a:t>) = </a:t>
            </a:r>
            <a:r>
              <a:rPr lang="en-US" i="1" dirty="0">
                <a:latin typeface="Symbol" panose="05050102010706020507" pitchFamily="18" charset="2"/>
              </a:rPr>
              <a:t>a</a:t>
            </a:r>
            <a:r>
              <a:rPr lang="en-US" dirty="0">
                <a:latin typeface="Times New Roman" panose="02020603050405020304" pitchFamily="18" charset="0"/>
              </a:rPr>
              <a:t> </a:t>
            </a:r>
            <a:r>
              <a:rPr lang="en-US" i="1" dirty="0">
                <a:latin typeface="Times New Roman" panose="02020603050405020304" pitchFamily="18" charset="0"/>
              </a:rPr>
              <a:t>f</a:t>
            </a:r>
            <a:r>
              <a:rPr lang="en-US" dirty="0">
                <a:latin typeface="Times New Roman" panose="02020603050405020304" pitchFamily="18" charset="0"/>
              </a:rPr>
              <a:t> (</a:t>
            </a:r>
            <a:r>
              <a:rPr lang="en-US" b="1" dirty="0">
                <a:latin typeface="Times New Roman" panose="02020603050405020304" pitchFamily="18" charset="0"/>
              </a:rPr>
              <a:t>u</a:t>
            </a:r>
            <a:r>
              <a:rPr lang="en-US" dirty="0">
                <a:latin typeface="Times New Roman" panose="02020603050405020304" pitchFamily="18" charset="0"/>
              </a:rPr>
              <a:t>) + </a:t>
            </a:r>
            <a:r>
              <a:rPr lang="en-US" i="1" dirty="0">
                <a:latin typeface="Symbol" panose="05050102010706020507" pitchFamily="18" charset="2"/>
              </a:rPr>
              <a:t>b</a:t>
            </a:r>
            <a:r>
              <a:rPr lang="en-US" i="1" dirty="0">
                <a:latin typeface="Times New Roman" panose="02020603050405020304" pitchFamily="18" charset="0"/>
              </a:rPr>
              <a:t> f </a:t>
            </a:r>
            <a:r>
              <a:rPr lang="en-US" dirty="0">
                <a:latin typeface="Times New Roman" panose="02020603050405020304" pitchFamily="18" charset="0"/>
              </a:rPr>
              <a:t>(</a:t>
            </a:r>
            <a:r>
              <a:rPr lang="en-US" b="1" dirty="0">
                <a:latin typeface="Times New Roman" panose="02020603050405020304" pitchFamily="18" charset="0"/>
              </a:rPr>
              <a:t>v</a:t>
            </a:r>
            <a:r>
              <a:rPr lang="en-US" dirty="0">
                <a:latin typeface="Times New Roman" panose="02020603050405020304" pitchFamily="18" charset="0"/>
              </a:rPr>
              <a:t>) </a:t>
            </a:r>
          </a:p>
          <a:p>
            <a:endParaRPr lang="en-US" dirty="0"/>
          </a:p>
          <a:p>
            <a:r>
              <a:rPr lang="en-US" dirty="0"/>
              <a:t>You have already seen one linear operator</a:t>
            </a:r>
          </a:p>
          <a:p>
            <a:pPr marL="0" indent="0">
              <a:buNone/>
            </a:pPr>
            <a:r>
              <a:rPr lang="en-US" dirty="0"/>
              <a:t>	the derivative:</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aphicFrame>
        <p:nvGraphicFramePr>
          <p:cNvPr id="12" name="Object 11">
            <a:extLst>
              <a:ext uri="{FF2B5EF4-FFF2-40B4-BE49-F238E27FC236}">
                <a16:creationId xmlns:a16="http://schemas.microsoft.com/office/drawing/2014/main" id="{0488A42A-479E-4F45-8F18-4C35E576F4B6}"/>
              </a:ext>
            </a:extLst>
          </p:cNvPr>
          <p:cNvGraphicFramePr>
            <a:graphicFrameLocks noChangeAspect="1"/>
          </p:cNvGraphicFramePr>
          <p:nvPr>
            <p:extLst>
              <p:ext uri="{D42A27DB-BD31-4B8C-83A1-F6EECF244321}">
                <p14:modId xmlns:p14="http://schemas.microsoft.com/office/powerpoint/2010/main" val="928325536"/>
              </p:ext>
            </p:extLst>
          </p:nvPr>
        </p:nvGraphicFramePr>
        <p:xfrm>
          <a:off x="2103030" y="3655422"/>
          <a:ext cx="5135970" cy="666750"/>
        </p:xfrm>
        <a:graphic>
          <a:graphicData uri="http://schemas.openxmlformats.org/presentationml/2006/ole">
            <mc:AlternateContent xmlns:mc="http://schemas.openxmlformats.org/markup-compatibility/2006">
              <mc:Choice xmlns:v="urn:schemas-microsoft-com:vml" Requires="v">
                <p:oleObj spid="_x0000_s415825" name="Equation" r:id="rId6" imgW="4838400" imgH="609480" progId="Equation.DSMT4">
                  <p:embed/>
                </p:oleObj>
              </mc:Choice>
              <mc:Fallback>
                <p:oleObj name="Equation" r:id="rId6" imgW="4838400" imgH="609480" progId="Equation.DSMT4">
                  <p:embed/>
                  <p:pic>
                    <p:nvPicPr>
                      <p:cNvPr id="8" name="Object 7"/>
                      <p:cNvPicPr>
                        <a:picLocks noChangeAspect="1" noChangeArrowheads="1"/>
                      </p:cNvPicPr>
                      <p:nvPr/>
                    </p:nvPicPr>
                    <p:blipFill>
                      <a:blip r:embed="rId7"/>
                      <a:srcRect/>
                      <a:stretch>
                        <a:fillRect/>
                      </a:stretch>
                    </p:blipFill>
                    <p:spPr bwMode="auto">
                      <a:xfrm>
                        <a:off x="2103030" y="3655422"/>
                        <a:ext cx="5135970" cy="666750"/>
                      </a:xfrm>
                      <a:prstGeom prst="rect">
                        <a:avLst/>
                      </a:prstGeom>
                      <a:noFill/>
                      <a:ln>
                        <a:noFill/>
                      </a:ln>
                    </p:spPr>
                  </p:pic>
                </p:oleObj>
              </mc:Fallback>
            </mc:AlternateContent>
          </a:graphicData>
        </a:graphic>
      </p:graphicFrame>
      <p:pic>
        <p:nvPicPr>
          <p:cNvPr id="9" name="Audio 8">
            <a:hlinkClick r:id="" action="ppaction://media"/>
            <a:extLst>
              <a:ext uri="{FF2B5EF4-FFF2-40B4-BE49-F238E27FC236}">
                <a16:creationId xmlns:a16="http://schemas.microsoft.com/office/drawing/2014/main" id="{54B11D43-1AA7-45FF-A2B6-C4B379C064B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29463725"/>
      </p:ext>
    </p:extLst>
  </p:cSld>
  <p:clrMapOvr>
    <a:masterClrMapping/>
  </p:clrMapOvr>
  <mc:AlternateContent xmlns:mc="http://schemas.openxmlformats.org/markup-compatibility/2006">
    <mc:Choice xmlns:p14="http://schemas.microsoft.com/office/powerpoint/2010/main" Requires="p14">
      <p:transition spd="slow" p14:dur="2000" advTm="94485"/>
    </mc:Choice>
    <mc:Fallback>
      <p:transition spd="slow" advTm="9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Know that the superposition principle comes from natural phenomena</a:t>
            </a:r>
          </a:p>
          <a:p>
            <a:pPr lvl="1"/>
            <a:r>
              <a:rPr lang="en-US" dirty="0"/>
              <a:t>Understand these phenomena can be described through vector space operations</a:t>
            </a:r>
          </a:p>
          <a:p>
            <a:pPr lvl="1"/>
            <a:r>
              <a:rPr lang="en-US" dirty="0"/>
              <a:t>Can see the potential need for functions that preserve vector space operations</a:t>
            </a:r>
          </a:p>
          <a:p>
            <a:pPr lvl="2"/>
            <a:r>
              <a:rPr lang="en-US" dirty="0"/>
              <a:t>The response to a linear combination of inputs,</a:t>
            </a:r>
            <a:br>
              <a:rPr lang="en-US" dirty="0"/>
            </a:br>
            <a:r>
              <a:rPr lang="en-US" dirty="0"/>
              <a:t>	is that same linear combination of the individual responses</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8" name="Audio 7">
            <a:hlinkClick r:id="" action="ppaction://media"/>
            <a:extLst>
              <a:ext uri="{FF2B5EF4-FFF2-40B4-BE49-F238E27FC236}">
                <a16:creationId xmlns:a16="http://schemas.microsoft.com/office/drawing/2014/main" id="{475AE9C5-32FA-444F-9D6D-6E2F6F04FA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37275"/>
    </mc:Choice>
    <mc:Fallback>
      <p:transition spd="slow" advTm="37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https://en.wikipedia.org/wiki/Superposition_principle</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superposition principle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Describe the superposition principle</a:t>
            </a:r>
          </a:p>
          <a:p>
            <a:pPr lvl="1"/>
            <a:r>
              <a:rPr lang="en-US" dirty="0"/>
              <a:t>Give some examples</a:t>
            </a:r>
          </a:p>
          <a:p>
            <a:pPr lvl="1"/>
            <a:r>
              <a:rPr lang="en-US" dirty="0">
                <a:latin typeface="Times New Roman" panose="02020603050405020304" pitchFamily="18" charset="0"/>
              </a:rPr>
              <a:t>Examine the need for functions that preserve vector space operations</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9" name="Audio 8">
            <a:hlinkClick r:id="" action="ppaction://media"/>
            <a:extLst>
              <a:ext uri="{FF2B5EF4-FFF2-40B4-BE49-F238E27FC236}">
                <a16:creationId xmlns:a16="http://schemas.microsoft.com/office/drawing/2014/main" id="{FB7572C0-8CDB-41C3-B3DC-8FBE17F2A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5384"/>
    </mc:Choice>
    <mc:Fallback>
      <p:transition spd="slow" advTm="15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endParaRPr lang="en-CA" dirty="0"/>
          </a:p>
        </p:txBody>
      </p:sp>
      <p:sp>
        <p:nvSpPr>
          <p:cNvPr id="3" name="Content Placeholder 2"/>
          <p:cNvSpPr>
            <a:spLocks noGrp="1"/>
          </p:cNvSpPr>
          <p:nvPr>
            <p:ph idx="1"/>
          </p:nvPr>
        </p:nvSpPr>
        <p:spPr/>
        <p:txBody>
          <a:bodyPr/>
          <a:lstStyle/>
          <a:p>
            <a:r>
              <a:rPr lang="en-US" dirty="0"/>
              <a:t>The </a:t>
            </a:r>
            <a:r>
              <a:rPr lang="en-US" i="1" dirty="0"/>
              <a:t>superposition principle </a:t>
            </a:r>
            <a:r>
              <a:rPr lang="en-US" dirty="0"/>
              <a:t>is an observation from physics that there are many systems where the net response at a given place and time caused by two or more stimuli is the sum of the response that would have been caused by each stimulus individually.</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27" name="Audio 26">
            <a:hlinkClick r:id="" action="ppaction://media"/>
            <a:extLst>
              <a:ext uri="{FF2B5EF4-FFF2-40B4-BE49-F238E27FC236}">
                <a16:creationId xmlns:a16="http://schemas.microsoft.com/office/drawing/2014/main" id="{2271358F-3FCA-463A-938E-908BA4C02EB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5085397"/>
      </p:ext>
    </p:extLst>
  </p:cSld>
  <p:clrMapOvr>
    <a:masterClrMapping/>
  </p:clrMapOvr>
  <mc:AlternateContent xmlns:mc="http://schemas.openxmlformats.org/markup-compatibility/2006">
    <mc:Choice xmlns:p14="http://schemas.microsoft.com/office/powerpoint/2010/main" Requires="p14">
      <p:transition spd="slow" p14:dur="2000" advTm="26061"/>
    </mc:Choice>
    <mc:Fallback>
      <p:transition spd="slow" advTm="2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superposition principle</a:t>
            </a:r>
            <a:endParaRPr lang="en-CA" dirty="0"/>
          </a:p>
        </p:txBody>
      </p:sp>
      <p:sp>
        <p:nvSpPr>
          <p:cNvPr id="3" name="Content Placeholder 2"/>
          <p:cNvSpPr>
            <a:spLocks noGrp="1"/>
          </p:cNvSpPr>
          <p:nvPr>
            <p:ph idx="1"/>
          </p:nvPr>
        </p:nvSpPr>
        <p:spPr/>
        <p:txBody>
          <a:bodyPr/>
          <a:lstStyle/>
          <a:p>
            <a:r>
              <a:rPr lang="en-US" dirty="0"/>
              <a:t>This image shows the superposition of waves: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One specific single wave, a </a:t>
            </a:r>
            <a:r>
              <a:rPr lang="en-US" i="1" dirty="0"/>
              <a:t>soliton</a:t>
            </a:r>
            <a:r>
              <a:rPr lang="en-US" dirty="0"/>
              <a:t>, does not obey the superposition principle when two such waves meet</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Picture 7">
            <a:extLst>
              <a:ext uri="{FF2B5EF4-FFF2-40B4-BE49-F238E27FC236}">
                <a16:creationId xmlns:a16="http://schemas.microsoft.com/office/drawing/2014/main" id="{01917D49-7683-4323-99F8-DDBFAF535479}"/>
              </a:ext>
            </a:extLst>
          </p:cNvPr>
          <p:cNvPicPr>
            <a:picLocks noChangeAspect="1"/>
          </p:cNvPicPr>
          <p:nvPr/>
        </p:nvPicPr>
        <p:blipFill>
          <a:blip r:embed="rId5"/>
          <a:stretch>
            <a:fillRect/>
          </a:stretch>
        </p:blipFill>
        <p:spPr>
          <a:xfrm>
            <a:off x="2615009" y="2121584"/>
            <a:ext cx="4035902" cy="3005588"/>
          </a:xfrm>
          <a:prstGeom prst="rect">
            <a:avLst/>
          </a:prstGeom>
        </p:spPr>
      </p:pic>
      <p:sp>
        <p:nvSpPr>
          <p:cNvPr id="11" name="TextBox 10">
            <a:extLst>
              <a:ext uri="{FF2B5EF4-FFF2-40B4-BE49-F238E27FC236}">
                <a16:creationId xmlns:a16="http://schemas.microsoft.com/office/drawing/2014/main" id="{525B9DD3-21B4-4B01-885D-1963238FFFD7}"/>
              </a:ext>
            </a:extLst>
          </p:cNvPr>
          <p:cNvSpPr txBox="1"/>
          <p:nvPr/>
        </p:nvSpPr>
        <p:spPr>
          <a:xfrm>
            <a:off x="108051" y="6450950"/>
            <a:ext cx="3688079" cy="307777"/>
          </a:xfrm>
          <a:prstGeom prst="rect">
            <a:avLst/>
          </a:prstGeom>
          <a:noFill/>
        </p:spPr>
        <p:txBody>
          <a:bodyPr wrap="square">
            <a:spAutoFit/>
          </a:bodyPr>
          <a:lstStyle/>
          <a:p>
            <a:r>
              <a:rPr lang="en-US" sz="1400" dirty="0">
                <a:solidFill>
                  <a:schemeClr val="bg1"/>
                </a:solidFill>
                <a:latin typeface="Cambria" panose="02040503050406030204" pitchFamily="18" charset="0"/>
                <a:ea typeface="Cambria" panose="02040503050406030204" pitchFamily="18" charset="0"/>
              </a:rPr>
              <a:t>Photograph by Flickr user </a:t>
            </a:r>
            <a:r>
              <a:rPr lang="en-US" sz="1400" dirty="0" err="1">
                <a:solidFill>
                  <a:schemeClr val="bg1"/>
                </a:solidFill>
                <a:latin typeface="Cambria" panose="02040503050406030204" pitchFamily="18" charset="0"/>
                <a:ea typeface="Cambria" panose="02040503050406030204" pitchFamily="18" charset="0"/>
              </a:rPr>
              <a:t>Spiralz</a:t>
            </a:r>
            <a:endParaRPr lang="en-US" sz="1400" dirty="0">
              <a:solidFill>
                <a:schemeClr val="bg1"/>
              </a:solidFill>
              <a:latin typeface="Cambria" panose="02040503050406030204" pitchFamily="18" charset="0"/>
              <a:ea typeface="Cambria" panose="02040503050406030204" pitchFamily="18" charset="0"/>
            </a:endParaRPr>
          </a:p>
        </p:txBody>
      </p:sp>
      <p:pic>
        <p:nvPicPr>
          <p:cNvPr id="10" name="Audio 9">
            <a:hlinkClick r:id="" action="ppaction://media"/>
            <a:extLst>
              <a:ext uri="{FF2B5EF4-FFF2-40B4-BE49-F238E27FC236}">
                <a16:creationId xmlns:a16="http://schemas.microsoft.com/office/drawing/2014/main" id="{119946CA-6CB0-403A-A286-F5B37CC9B5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9257145"/>
      </p:ext>
    </p:extLst>
  </p:cSld>
  <p:clrMapOvr>
    <a:masterClrMapping/>
  </p:clrMapOvr>
  <mc:AlternateContent xmlns:mc="http://schemas.openxmlformats.org/markup-compatibility/2006">
    <mc:Choice xmlns:p14="http://schemas.microsoft.com/office/powerpoint/2010/main" Requires="p14">
      <p:transition spd="slow" p14:dur="2000" advTm="44449"/>
    </mc:Choice>
    <mc:Fallback>
      <p:transition spd="slow" advTm="44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Here we see middle C combined with noise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lvl="1"/>
            <a:r>
              <a:rPr lang="en-US" dirty="0"/>
              <a:t>One goal of sound engineering is to remove noise</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Picture 9">
            <a:extLst>
              <a:ext uri="{FF2B5EF4-FFF2-40B4-BE49-F238E27FC236}">
                <a16:creationId xmlns:a16="http://schemas.microsoft.com/office/drawing/2014/main" id="{0AC80A31-7EFC-4D1A-8F2B-96FD5A22D16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4289" y="2136149"/>
            <a:ext cx="7994470" cy="2768272"/>
          </a:xfrm>
          <a:prstGeom prst="rect">
            <a:avLst/>
          </a:prstGeom>
          <a:noFill/>
          <a:ln>
            <a:noFill/>
          </a:ln>
        </p:spPr>
      </p:pic>
      <p:pic>
        <p:nvPicPr>
          <p:cNvPr id="12" name="Audio 11">
            <a:hlinkClick r:id="" action="ppaction://media"/>
            <a:extLst>
              <a:ext uri="{FF2B5EF4-FFF2-40B4-BE49-F238E27FC236}">
                <a16:creationId xmlns:a16="http://schemas.microsoft.com/office/drawing/2014/main" id="{7DBCBC52-3C83-4104-976B-0327DAF30A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10789570"/>
      </p:ext>
    </p:extLst>
  </p:cSld>
  <p:clrMapOvr>
    <a:masterClrMapping/>
  </p:clrMapOvr>
  <mc:AlternateContent xmlns:mc="http://schemas.openxmlformats.org/markup-compatibility/2006">
    <mc:Choice xmlns:p14="http://schemas.microsoft.com/office/powerpoint/2010/main" Requires="p14">
      <p:transition spd="slow" p14:dur="2000" advTm="28446"/>
    </mc:Choice>
    <mc:Fallback>
      <p:transition spd="slow" advTm="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The goal of noise-cancelling headphones is to:</a:t>
            </a:r>
          </a:p>
          <a:p>
            <a:pPr lvl="1"/>
            <a:r>
              <a:rPr lang="en-US" dirty="0"/>
              <a:t>Estimate the noise vector </a:t>
            </a:r>
            <a:r>
              <a:rPr lang="en-US" b="1" dirty="0"/>
              <a:t>u</a:t>
            </a:r>
            <a:endParaRPr lang="en-US" dirty="0"/>
          </a:p>
          <a:p>
            <a:pPr lvl="1"/>
            <a:r>
              <a:rPr lang="en-US" dirty="0"/>
              <a:t>Introduce –</a:t>
            </a:r>
            <a:r>
              <a:rPr lang="en-US" b="1" dirty="0"/>
              <a:t>u</a:t>
            </a:r>
            <a:r>
              <a:rPr lang="en-US" dirty="0"/>
              <a:t> to the sound generated by the headphones</a:t>
            </a:r>
          </a:p>
          <a:p>
            <a:pPr lvl="2"/>
            <a:r>
              <a:rPr lang="en-US" dirty="0"/>
              <a:t>This cancels out the outside noise</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9" name="Picture 8">
            <a:extLst>
              <a:ext uri="{FF2B5EF4-FFF2-40B4-BE49-F238E27FC236}">
                <a16:creationId xmlns:a16="http://schemas.microsoft.com/office/drawing/2014/main" id="{D70A6E76-7B19-4170-9A7C-F305E4D5CF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95658" y="3194692"/>
            <a:ext cx="8152684" cy="3142363"/>
          </a:xfrm>
          <a:prstGeom prst="rect">
            <a:avLst/>
          </a:prstGeom>
          <a:noFill/>
          <a:ln>
            <a:noFill/>
          </a:ln>
        </p:spPr>
      </p:pic>
      <p:pic>
        <p:nvPicPr>
          <p:cNvPr id="11" name="Audio 10">
            <a:hlinkClick r:id="" action="ppaction://media"/>
            <a:extLst>
              <a:ext uri="{FF2B5EF4-FFF2-40B4-BE49-F238E27FC236}">
                <a16:creationId xmlns:a16="http://schemas.microsoft.com/office/drawing/2014/main" id="{CC5C28AB-9821-4237-AF48-C05E77423CC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9468438"/>
      </p:ext>
    </p:extLst>
  </p:cSld>
  <p:clrMapOvr>
    <a:masterClrMapping/>
  </p:clrMapOvr>
  <mc:AlternateContent xmlns:mc="http://schemas.openxmlformats.org/markup-compatibility/2006">
    <mc:Choice xmlns:p14="http://schemas.microsoft.com/office/powerpoint/2010/main" Requires="p14">
      <p:transition spd="slow" p14:dur="2000" advTm="80693"/>
    </mc:Choice>
    <mc:Fallback>
      <p:transition spd="slow" advTm="80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t>The gravitational and electromagnetic forces also obey the superposition principle</a:t>
            </a:r>
            <a:endParaRPr lang="en-US" b="1" dirty="0">
              <a:latin typeface="Edwardian Script ITC" panose="030303020407070D0804" pitchFamily="66" charset="0"/>
            </a:endParaRPr>
          </a:p>
          <a:p>
            <a:endParaRPr lang="en-US" dirty="0">
              <a:latin typeface="Edwardian Script ITC" panose="030303020407070D0804" pitchFamily="66" charset="0"/>
            </a:endParaRP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 name="Rectangle 44">
            <a:extLst>
              <a:ext uri="{FF2B5EF4-FFF2-40B4-BE49-F238E27FC236}">
                <a16:creationId xmlns:a16="http://schemas.microsoft.com/office/drawing/2014/main" id="{5BD35FA3-77BB-4017-BC86-8EA000C80D07}"/>
              </a:ext>
            </a:extLst>
          </p:cNvPr>
          <p:cNvSpPr>
            <a:spLocks noChangeArrowheads="1"/>
          </p:cNvSpPr>
          <p:nvPr/>
        </p:nvSpPr>
        <p:spPr bwMode="auto">
          <a:xfrm>
            <a:off x="896983" y="33353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a:extLst>
              <a:ext uri="{FF2B5EF4-FFF2-40B4-BE49-F238E27FC236}">
                <a16:creationId xmlns:a16="http://schemas.microsoft.com/office/drawing/2014/main" id="{7BDDF02B-645D-46DF-9CE2-A477CAFD8D42}"/>
              </a:ext>
            </a:extLst>
          </p:cNvPr>
          <p:cNvGraphicFramePr>
            <a:graphicFrameLocks noChangeAspect="1"/>
          </p:cNvGraphicFramePr>
          <p:nvPr>
            <p:extLst>
              <p:ext uri="{D42A27DB-BD31-4B8C-83A1-F6EECF244321}">
                <p14:modId xmlns:p14="http://schemas.microsoft.com/office/powerpoint/2010/main" val="2137412247"/>
              </p:ext>
            </p:extLst>
          </p:nvPr>
        </p:nvGraphicFramePr>
        <p:xfrm>
          <a:off x="1628503" y="2347638"/>
          <a:ext cx="5309279" cy="1736680"/>
        </p:xfrm>
        <a:graphic>
          <a:graphicData uri="http://schemas.openxmlformats.org/presentationml/2006/ole">
            <mc:AlternateContent xmlns:mc="http://schemas.openxmlformats.org/markup-compatibility/2006">
              <mc:Choice xmlns:v="urn:schemas-microsoft-com:vml" Requires="v">
                <p:oleObj spid="_x0000_s435253" name="Equation" r:id="rId6" imgW="3047760" imgH="977760" progId="Equation.DSMT4">
                  <p:embed/>
                </p:oleObj>
              </mc:Choice>
              <mc:Fallback>
                <p:oleObj name="Equation" r:id="rId6" imgW="3047760" imgH="977760" progId="Equation.DSMT4">
                  <p:embed/>
                  <p:pic>
                    <p:nvPicPr>
                      <p:cNvPr id="0" name="Object 43"/>
                      <p:cNvPicPr>
                        <a:picLocks noChangeAspect="1" noChangeArrowheads="1"/>
                      </p:cNvPicPr>
                      <p:nvPr/>
                    </p:nvPicPr>
                    <p:blipFill>
                      <a:blip r:embed="rId7"/>
                      <a:srcRect/>
                      <a:stretch>
                        <a:fillRect/>
                      </a:stretch>
                    </p:blipFill>
                    <p:spPr bwMode="auto">
                      <a:xfrm>
                        <a:off x="1628503" y="2347638"/>
                        <a:ext cx="5309279" cy="1736680"/>
                      </a:xfrm>
                      <a:prstGeom prst="rect">
                        <a:avLst/>
                      </a:prstGeom>
                      <a:noFill/>
                    </p:spPr>
                  </p:pic>
                </p:oleObj>
              </mc:Fallback>
            </mc:AlternateContent>
          </a:graphicData>
        </a:graphic>
      </p:graphicFrame>
      <p:graphicFrame>
        <p:nvGraphicFramePr>
          <p:cNvPr id="22" name="Object 21">
            <a:extLst>
              <a:ext uri="{FF2B5EF4-FFF2-40B4-BE49-F238E27FC236}">
                <a16:creationId xmlns:a16="http://schemas.microsoft.com/office/drawing/2014/main" id="{28BE382C-6146-4997-AAF5-86362B2887D7}"/>
              </a:ext>
            </a:extLst>
          </p:cNvPr>
          <p:cNvGraphicFramePr>
            <a:graphicFrameLocks noChangeAspect="1"/>
          </p:cNvGraphicFramePr>
          <p:nvPr>
            <p:extLst>
              <p:ext uri="{D42A27DB-BD31-4B8C-83A1-F6EECF244321}">
                <p14:modId xmlns:p14="http://schemas.microsoft.com/office/powerpoint/2010/main" val="317777467"/>
              </p:ext>
            </p:extLst>
          </p:nvPr>
        </p:nvGraphicFramePr>
        <p:xfrm>
          <a:off x="1932011" y="4323129"/>
          <a:ext cx="4954587" cy="1736725"/>
        </p:xfrm>
        <a:graphic>
          <a:graphicData uri="http://schemas.openxmlformats.org/presentationml/2006/ole">
            <mc:AlternateContent xmlns:mc="http://schemas.openxmlformats.org/markup-compatibility/2006">
              <mc:Choice xmlns:v="urn:schemas-microsoft-com:vml" Requires="v">
                <p:oleObj spid="_x0000_s435254" name="Equation" r:id="rId8" imgW="2844720" imgH="977760" progId="Equation.DSMT4">
                  <p:embed/>
                </p:oleObj>
              </mc:Choice>
              <mc:Fallback>
                <p:oleObj name="Equation" r:id="rId8" imgW="2844720" imgH="977760" progId="Equation.DSMT4">
                  <p:embed/>
                  <p:pic>
                    <p:nvPicPr>
                      <p:cNvPr id="21" name="Object 20">
                        <a:extLst>
                          <a:ext uri="{FF2B5EF4-FFF2-40B4-BE49-F238E27FC236}">
                            <a16:creationId xmlns:a16="http://schemas.microsoft.com/office/drawing/2014/main" id="{7BDDF02B-645D-46DF-9CE2-A477CAFD8D42}"/>
                          </a:ext>
                        </a:extLst>
                      </p:cNvPr>
                      <p:cNvPicPr>
                        <a:picLocks noChangeAspect="1" noChangeArrowheads="1"/>
                      </p:cNvPicPr>
                      <p:nvPr/>
                    </p:nvPicPr>
                    <p:blipFill>
                      <a:blip r:embed="rId9"/>
                      <a:srcRect/>
                      <a:stretch>
                        <a:fillRect/>
                      </a:stretch>
                    </p:blipFill>
                    <p:spPr bwMode="auto">
                      <a:xfrm>
                        <a:off x="1932011" y="4323129"/>
                        <a:ext cx="4954587" cy="1736725"/>
                      </a:xfrm>
                      <a:prstGeom prst="rect">
                        <a:avLst/>
                      </a:prstGeom>
                      <a:noFill/>
                    </p:spPr>
                  </p:pic>
                </p:oleObj>
              </mc:Fallback>
            </mc:AlternateContent>
          </a:graphicData>
        </a:graphic>
      </p:graphicFrame>
      <p:pic>
        <p:nvPicPr>
          <p:cNvPr id="24" name="Audio 23">
            <a:hlinkClick r:id="" action="ppaction://media"/>
            <a:extLst>
              <a:ext uri="{FF2B5EF4-FFF2-40B4-BE49-F238E27FC236}">
                <a16:creationId xmlns:a16="http://schemas.microsoft.com/office/drawing/2014/main" id="{02C6BEB6-8350-4BE6-A96B-5EE6BBE5F82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390267461"/>
      </p:ext>
    </p:extLst>
  </p:cSld>
  <p:clrMapOvr>
    <a:masterClrMapping/>
  </p:clrMapOvr>
  <mc:AlternateContent xmlns:mc="http://schemas.openxmlformats.org/markup-compatibility/2006">
    <mc:Choice xmlns:p14="http://schemas.microsoft.com/office/powerpoint/2010/main" Requires="p14">
      <p:transition spd="slow" p14:dur="2000" advTm="30910"/>
    </mc:Choice>
    <mc:Fallback>
      <p:transition spd="slow" advTm="30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endParaRPr lang="en-CA" dirty="0"/>
          </a:p>
        </p:txBody>
      </p:sp>
      <p:sp>
        <p:nvSpPr>
          <p:cNvPr id="3" name="Content Placeholder 2"/>
          <p:cNvSpPr>
            <a:spLocks noGrp="1"/>
          </p:cNvSpPr>
          <p:nvPr>
            <p:ph idx="1"/>
          </p:nvPr>
        </p:nvSpPr>
        <p:spPr/>
        <p:txBody>
          <a:bodyPr/>
          <a:lstStyle/>
          <a:p>
            <a:r>
              <a:rPr lang="en-US" dirty="0">
                <a:latin typeface="Times New Roman" panose="02020603050405020304" pitchFamily="18" charset="0"/>
              </a:rPr>
              <a:t>Also, alternating current (</a:t>
            </a:r>
            <a:r>
              <a:rPr lang="en-US" cap="small" dirty="0">
                <a:latin typeface="Times New Roman" panose="02020603050405020304" pitchFamily="18" charset="0"/>
              </a:rPr>
              <a:t>ac</a:t>
            </a:r>
            <a:r>
              <a:rPr lang="en-US" dirty="0">
                <a:latin typeface="Times New Roman" panose="02020603050405020304" pitchFamily="18" charset="0"/>
              </a:rPr>
              <a:t>) circuits with resistors, inductors and capacitors display a vector-like behavior:</a:t>
            </a:r>
          </a:p>
          <a:p>
            <a:pPr lvl="1"/>
            <a:r>
              <a:rPr lang="en-US" dirty="0">
                <a:latin typeface="Times New Roman" panose="02020603050405020304" pitchFamily="18" charset="0"/>
              </a:rPr>
              <a:t>If you double a current, the voltage response double</a:t>
            </a:r>
          </a:p>
          <a:p>
            <a:pPr lvl="2"/>
            <a:r>
              <a:rPr lang="en-US" dirty="0">
                <a:latin typeface="Times New Roman" panose="02020603050405020304" pitchFamily="18" charset="0"/>
              </a:rPr>
              <a:t>Scalar multiplication</a:t>
            </a:r>
          </a:p>
          <a:p>
            <a:pPr lvl="1"/>
            <a:r>
              <a:rPr lang="en-US" dirty="0">
                <a:latin typeface="Times New Roman" panose="02020603050405020304" pitchFamily="18" charset="0"/>
              </a:rPr>
              <a:t>If you add two currents,</a:t>
            </a:r>
            <a:br>
              <a:rPr lang="en-US" dirty="0">
                <a:latin typeface="Times New Roman" panose="02020603050405020304" pitchFamily="18" charset="0"/>
              </a:rPr>
            </a:br>
            <a:r>
              <a:rPr lang="en-US" dirty="0">
                <a:latin typeface="Times New Roman" panose="02020603050405020304" pitchFamily="18" charset="0"/>
              </a:rPr>
              <a:t>  the voltage response is the sum of the individual voltage response</a:t>
            </a:r>
          </a:p>
          <a:p>
            <a:pPr lvl="2"/>
            <a:r>
              <a:rPr lang="en-US" dirty="0">
                <a:latin typeface="Times New Roman" panose="02020603050405020304" pitchFamily="18" charset="0"/>
              </a:rPr>
              <a:t>Vector addition</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75AD44EC-C61E-4D2F-97CB-6B2CCBAFFF3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34066470"/>
      </p:ext>
    </p:extLst>
  </p:cSld>
  <p:clrMapOvr>
    <a:masterClrMapping/>
  </p:clrMapOvr>
  <mc:AlternateContent xmlns:mc="http://schemas.openxmlformats.org/markup-compatibility/2006">
    <mc:Choice xmlns:p14="http://schemas.microsoft.com/office/powerpoint/2010/main" Requires="p14">
      <p:transition spd="slow" p14:dur="2000" advTm="43777"/>
    </mc:Choice>
    <mc:Fallback>
      <p:transition spd="slow" advTm="43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a:t>
            </a:r>
            <a:endParaRPr lang="en-CA" dirty="0"/>
          </a:p>
        </p:txBody>
      </p:sp>
      <p:sp>
        <p:nvSpPr>
          <p:cNvPr id="3" name="Content Placeholder 2"/>
          <p:cNvSpPr>
            <a:spLocks noGrp="1"/>
          </p:cNvSpPr>
          <p:nvPr>
            <p:ph idx="1"/>
          </p:nvPr>
        </p:nvSpPr>
        <p:spPr>
          <a:xfrm>
            <a:off x="457200" y="1600200"/>
            <a:ext cx="8686800" cy="4525963"/>
          </a:xfrm>
        </p:spPr>
        <p:txBody>
          <a:bodyPr/>
          <a:lstStyle/>
          <a:p>
            <a:r>
              <a:rPr lang="en-US" dirty="0">
                <a:latin typeface="Times New Roman" panose="02020603050405020304" pitchFamily="18" charset="0"/>
              </a:rPr>
              <a:t>Engineers prefer to work with mappings that preserve</a:t>
            </a:r>
            <a:br>
              <a:rPr lang="en-US" dirty="0">
                <a:latin typeface="Times New Roman" panose="02020603050405020304" pitchFamily="18" charset="0"/>
              </a:rPr>
            </a:br>
            <a:r>
              <a:rPr lang="en-US" dirty="0">
                <a:latin typeface="Times New Roman" panose="02020603050405020304" pitchFamily="18" charset="0"/>
              </a:rPr>
              <a:t>vector space operations</a:t>
            </a:r>
          </a:p>
          <a:p>
            <a:pPr lvl="1"/>
            <a:r>
              <a:rPr lang="en-US" dirty="0">
                <a:latin typeface="Times New Roman" panose="02020603050405020304" pitchFamily="18" charset="0"/>
              </a:rPr>
              <a:t>The response to a sum of inputs,</a:t>
            </a:r>
            <a:br>
              <a:rPr lang="en-US" dirty="0">
                <a:latin typeface="Times New Roman" panose="02020603050405020304" pitchFamily="18" charset="0"/>
              </a:rPr>
            </a:br>
            <a:r>
              <a:rPr lang="en-US" dirty="0">
                <a:latin typeface="Times New Roman" panose="02020603050405020304" pitchFamily="18" charset="0"/>
              </a:rPr>
              <a:t>	     should be the sum of the responses to the individual inputs</a:t>
            </a:r>
          </a:p>
          <a:p>
            <a:pPr lvl="1"/>
            <a:r>
              <a:rPr lang="en-US" dirty="0">
                <a:latin typeface="Times New Roman" panose="02020603050405020304" pitchFamily="18" charset="0"/>
              </a:rPr>
              <a:t>The response to an </a:t>
            </a:r>
            <a:r>
              <a:rPr lang="en-US" i="1" dirty="0">
                <a:latin typeface="Times New Roman" panose="02020603050405020304" pitchFamily="18" charset="0"/>
              </a:rPr>
              <a:t>attenuated</a:t>
            </a:r>
            <a:r>
              <a:rPr lang="en-US" dirty="0">
                <a:latin typeface="Times New Roman" panose="02020603050405020304" pitchFamily="18" charset="0"/>
              </a:rPr>
              <a:t> or </a:t>
            </a:r>
            <a:r>
              <a:rPr lang="en-US" i="1" dirty="0">
                <a:latin typeface="Times New Roman" panose="02020603050405020304" pitchFamily="18" charset="0"/>
              </a:rPr>
              <a:t>amplified</a:t>
            </a:r>
            <a:r>
              <a:rPr lang="en-US" dirty="0">
                <a:latin typeface="Times New Roman" panose="02020603050405020304" pitchFamily="18" charset="0"/>
              </a:rPr>
              <a:t> input,</a:t>
            </a:r>
            <a:br>
              <a:rPr lang="en-US" dirty="0">
                <a:latin typeface="Times New Roman" panose="02020603050405020304" pitchFamily="18" charset="0"/>
              </a:rPr>
            </a:br>
            <a:r>
              <a:rPr lang="en-US" dirty="0">
                <a:latin typeface="Times New Roman" panose="02020603050405020304" pitchFamily="18" charset="0"/>
              </a:rPr>
              <a:t>	     should be the response similarly attenuated or amplified</a:t>
            </a:r>
          </a:p>
          <a:p>
            <a:pPr lvl="1"/>
            <a:endParaRPr lang="en-US" dirty="0">
              <a:latin typeface="Times New Roman" panose="02020603050405020304" pitchFamily="18" charset="0"/>
            </a:endParaRPr>
          </a:p>
          <a:p>
            <a:r>
              <a:rPr lang="en-US" dirty="0">
                <a:latin typeface="Times New Roman" panose="02020603050405020304" pitchFamily="18" charset="0"/>
              </a:rPr>
              <a:t>For example, if you develop a sound system that</a:t>
            </a:r>
          </a:p>
          <a:p>
            <a:pPr lvl="1"/>
            <a:r>
              <a:rPr lang="en-US" dirty="0">
                <a:latin typeface="Times New Roman" panose="02020603050405020304" pitchFamily="18" charset="0"/>
              </a:rPr>
              <a:t>Nearly eliminates white noise</a:t>
            </a:r>
          </a:p>
          <a:p>
            <a:pPr lvl="1"/>
            <a:r>
              <a:rPr lang="en-US" dirty="0">
                <a:latin typeface="Times New Roman" panose="02020603050405020304" pitchFamily="18" charset="0"/>
              </a:rPr>
              <a:t>Leaves the volumes of human voices essentially unchanged</a:t>
            </a:r>
          </a:p>
          <a:p>
            <a:pPr marL="0" indent="0">
              <a:buNone/>
            </a:pPr>
            <a:r>
              <a:rPr lang="en-US" dirty="0">
                <a:latin typeface="Times New Roman" panose="02020603050405020304" pitchFamily="18" charset="0"/>
              </a:rPr>
              <a:t>     then when you mix white noise with human voices,</a:t>
            </a:r>
            <a:br>
              <a:rPr lang="en-US" dirty="0">
                <a:latin typeface="Times New Roman" panose="02020603050405020304" pitchFamily="18" charset="0"/>
              </a:rPr>
            </a:br>
            <a:r>
              <a:rPr lang="en-US" dirty="0">
                <a:latin typeface="Times New Roman" panose="02020603050405020304" pitchFamily="18" charset="0"/>
              </a:rPr>
              <a:t>	the noise should still be eliminated while the human voices remain</a:t>
            </a:r>
          </a:p>
        </p:txBody>
      </p:sp>
      <p:sp>
        <p:nvSpPr>
          <p:cNvPr id="4" name="Footer Placeholder 3"/>
          <p:cNvSpPr>
            <a:spLocks noGrp="1"/>
          </p:cNvSpPr>
          <p:nvPr>
            <p:ph type="ftr" sz="quarter" idx="11"/>
          </p:nvPr>
        </p:nvSpPr>
        <p:spPr/>
        <p:txBody>
          <a:bodyPr/>
          <a:lstStyle/>
          <a:p>
            <a:r>
              <a:rPr lang="en-US"/>
              <a:t>The superposition principle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sp>
        <p:nvSpPr>
          <p:cNvPr id="6" name="AutoShape 2" descr="https://upload.wikimedia.org/wikipedia/commons/3/32/Map_Battle_of_the_Nile_1798-en.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 name="Audio 9">
            <a:hlinkClick r:id="" action="ppaction://media"/>
            <a:extLst>
              <a:ext uri="{FF2B5EF4-FFF2-40B4-BE49-F238E27FC236}">
                <a16:creationId xmlns:a16="http://schemas.microsoft.com/office/drawing/2014/main" id="{12AA620B-72A4-4EF3-84D5-51961EE2663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15678326"/>
      </p:ext>
    </p:extLst>
  </p:cSld>
  <p:clrMapOvr>
    <a:masterClrMapping/>
  </p:clrMapOvr>
  <mc:AlternateContent xmlns:mc="http://schemas.openxmlformats.org/markup-compatibility/2006">
    <mc:Choice xmlns:p14="http://schemas.microsoft.com/office/powerpoint/2010/main" Requires="p14">
      <p:transition spd="slow" p14:dur="2000" advTm="79346"/>
    </mc:Choice>
    <mc:Fallback>
      <p:transition spd="slow" advTm="7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4|13.3|11.9|6.9|5.6"/>
</p:tagLst>
</file>

<file path=ppt/tags/tag2.xml><?xml version="1.0" encoding="utf-8"?>
<p:tagLst xmlns:a="http://schemas.openxmlformats.org/drawingml/2006/main" xmlns:r="http://schemas.openxmlformats.org/officeDocument/2006/relationships" xmlns:p="http://schemas.openxmlformats.org/presentationml/2006/main">
  <p:tag name="TIMING" val="|23.7"/>
</p:tagLst>
</file>

<file path=ppt/tags/tag3.xml><?xml version="1.0" encoding="utf-8"?>
<p:tagLst xmlns:a="http://schemas.openxmlformats.org/drawingml/2006/main" xmlns:r="http://schemas.openxmlformats.org/officeDocument/2006/relationships" xmlns:p="http://schemas.openxmlformats.org/presentationml/2006/main">
  <p:tag name="TIMING" val="|22.8"/>
</p:tagLst>
</file>

<file path=ppt/tags/tag4.xml><?xml version="1.0" encoding="utf-8"?>
<p:tagLst xmlns:a="http://schemas.openxmlformats.org/drawingml/2006/main" xmlns:r="http://schemas.openxmlformats.org/officeDocument/2006/relationships" xmlns:p="http://schemas.openxmlformats.org/presentationml/2006/main">
  <p:tag name="TIMING" val="|6.4|24.5"/>
</p:tagLst>
</file>

<file path=ppt/tags/tag5.xml><?xml version="1.0" encoding="utf-8"?>
<p:tagLst xmlns:a="http://schemas.openxmlformats.org/drawingml/2006/main" xmlns:r="http://schemas.openxmlformats.org/officeDocument/2006/relationships" xmlns:p="http://schemas.openxmlformats.org/presentationml/2006/main">
  <p:tag name="TIMING" val="|8.4|16.8"/>
</p:tagLst>
</file>

<file path=ppt/tags/tag6.xml><?xml version="1.0" encoding="utf-8"?>
<p:tagLst xmlns:a="http://schemas.openxmlformats.org/drawingml/2006/main" xmlns:r="http://schemas.openxmlformats.org/officeDocument/2006/relationships" xmlns:p="http://schemas.openxmlformats.org/presentationml/2006/main">
  <p:tag name="TIMING" val="|18.4|8"/>
</p:tagLst>
</file>

<file path=ppt/tags/tag7.xml><?xml version="1.0" encoding="utf-8"?>
<p:tagLst xmlns:a="http://schemas.openxmlformats.org/drawingml/2006/main" xmlns:r="http://schemas.openxmlformats.org/officeDocument/2006/relationships" xmlns:p="http://schemas.openxmlformats.org/presentationml/2006/main">
  <p:tag name="TIMING" val="|10.4|10.6|29.6|5.3|3.4|6.6"/>
</p:tagLst>
</file>

<file path=ppt/tags/tag8.xml><?xml version="1.0" encoding="utf-8"?>
<p:tagLst xmlns:a="http://schemas.openxmlformats.org/drawingml/2006/main" xmlns:r="http://schemas.openxmlformats.org/officeDocument/2006/relationships" xmlns:p="http://schemas.openxmlformats.org/presentationml/2006/main">
  <p:tag name="TIMING" val="|33.2|9.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39166</TotalTime>
  <Words>711</Words>
  <Application>Microsoft Office PowerPoint</Application>
  <PresentationFormat>On-screen Show (4:3)</PresentationFormat>
  <Paragraphs>109</Paragraphs>
  <Slides>15</Slides>
  <Notes>0</Notes>
  <HiddenSlides>0</HiddenSlides>
  <MMClips>15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7" baseType="lpstr">
      <vt:lpstr>Arial</vt:lpstr>
      <vt:lpstr>Bookman Old Style</vt:lpstr>
      <vt:lpstr>Calibri</vt:lpstr>
      <vt:lpstr>Cambria</vt:lpstr>
      <vt:lpstr>Consolas</vt:lpstr>
      <vt:lpstr>Constantia</vt:lpstr>
      <vt:lpstr>Edwardian Script ITC</vt:lpstr>
      <vt:lpstr>Georgia</vt:lpstr>
      <vt:lpstr>Symbol</vt:lpstr>
      <vt:lpstr>Times New Roman</vt:lpstr>
      <vt:lpstr>Office Theme</vt:lpstr>
      <vt:lpstr>MathType 7.0 Equation</vt:lpstr>
      <vt:lpstr>8.1 The superposition principle</vt:lpstr>
      <vt:lpstr>Introduction</vt:lpstr>
      <vt:lpstr>Background</vt:lpstr>
      <vt:lpstr>The superposition principle</vt:lpstr>
      <vt:lpstr>Examples</vt:lpstr>
      <vt:lpstr>Examples</vt:lpstr>
      <vt:lpstr>Examples</vt:lpstr>
      <vt:lpstr>Examples</vt:lpstr>
      <vt:lpstr>Consequence</vt:lpstr>
      <vt:lpstr>Looking forward</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934</cp:revision>
  <dcterms:created xsi:type="dcterms:W3CDTF">2020-04-30T19:27:29Z</dcterms:created>
  <dcterms:modified xsi:type="dcterms:W3CDTF">2020-11-02T15:02:44Z</dcterms:modified>
</cp:coreProperties>
</file>